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1674" r:id="rId2"/>
    <p:sldId id="1548" r:id="rId3"/>
    <p:sldId id="1798" r:id="rId4"/>
    <p:sldId id="1947" r:id="rId5"/>
    <p:sldId id="1948" r:id="rId6"/>
    <p:sldId id="1949" r:id="rId7"/>
    <p:sldId id="1950" r:id="rId8"/>
    <p:sldId id="1618" r:id="rId9"/>
    <p:sldId id="1673" r:id="rId10"/>
    <p:sldId id="1633" r:id="rId11"/>
    <p:sldId id="1634" r:id="rId12"/>
    <p:sldId id="1663" r:id="rId13"/>
    <p:sldId id="1951" r:id="rId14"/>
    <p:sldId id="1959" r:id="rId15"/>
    <p:sldId id="1801" r:id="rId16"/>
    <p:sldId id="1802" r:id="rId17"/>
    <p:sldId id="1803" r:id="rId18"/>
    <p:sldId id="1958" r:id="rId19"/>
    <p:sldId id="1931" r:id="rId20"/>
    <p:sldId id="1805" r:id="rId21"/>
    <p:sldId id="1960" r:id="rId22"/>
    <p:sldId id="1807" r:id="rId23"/>
    <p:sldId id="1808" r:id="rId24"/>
    <p:sldId id="1811" r:id="rId25"/>
    <p:sldId id="1961" r:id="rId26"/>
    <p:sldId id="1952" r:id="rId27"/>
    <p:sldId id="1953" r:id="rId28"/>
    <p:sldId id="1956" r:id="rId29"/>
    <p:sldId id="1962" r:id="rId30"/>
    <p:sldId id="1963" r:id="rId31"/>
    <p:sldId id="1964" r:id="rId32"/>
    <p:sldId id="1670" r:id="rId33"/>
    <p:sldId id="1671" r:id="rId34"/>
    <p:sldId id="1672" r:id="rId35"/>
    <p:sldId id="292"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5DAC4-66ED-4F47-98E9-D9F19ADCB544}" v="25" dt="2026-03-08T14:35:33.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74"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3/8/2026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32</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33</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34</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35</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36</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3/8/2026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3/8/2026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3/8/2026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3/8/2026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023321-54AF-82C7-77B8-7C990AF3B6C1}"/>
              </a:ext>
            </a:extLst>
          </p:cNvPr>
          <p:cNvPicPr>
            <a:picLocks noChangeAspect="1"/>
          </p:cNvPicPr>
          <p:nvPr/>
        </p:nvPicPr>
        <p:blipFill>
          <a:blip r:embed="rId2"/>
          <a:stretch>
            <a:fillRect/>
          </a:stretch>
        </p:blipFill>
        <p:spPr>
          <a:xfrm>
            <a:off x="0" y="-1"/>
            <a:ext cx="12192000" cy="6851709"/>
          </a:xfrm>
          <a:prstGeom prst="rect">
            <a:avLst/>
          </a:prstGeom>
        </p:spPr>
      </p:pic>
      <p:sp>
        <p:nvSpPr>
          <p:cNvPr id="3" name="Content Placeholder 2"/>
          <p:cNvSpPr>
            <a:spLocks noGrp="1"/>
          </p:cNvSpPr>
          <p:nvPr>
            <p:ph sz="quarter" idx="13"/>
          </p:nvPr>
        </p:nvSpPr>
        <p:spPr>
          <a:xfrm>
            <a:off x="0" y="5727244"/>
            <a:ext cx="12192000" cy="1124465"/>
          </a:xfrm>
        </p:spPr>
        <p:txBody>
          <a:bodyPr>
            <a:noAutofit/>
          </a:bodyPr>
          <a:lstStyle/>
          <a:p>
            <a:pPr marL="0" indent="0" algn="r">
              <a:buClr>
                <a:srgbClr val="A379BB">
                  <a:lumMod val="75000"/>
                </a:srgbClr>
              </a:buClr>
              <a:buNone/>
            </a:pPr>
            <a:r>
              <a:rPr lang="en-US" sz="7500" b="1" i="1" dirty="0">
                <a:solidFill>
                  <a:srgbClr val="C00000"/>
                </a:solidFill>
                <a:effectLst>
                  <a:outerShdw blurRad="38100" dist="38100" dir="2700000" algn="tl">
                    <a:srgbClr val="000000">
                      <a:alpha val="43137"/>
                    </a:srgbClr>
                  </a:outerShdw>
                </a:effectLst>
              </a:rPr>
              <a:t>Exodus 31:1-11</a:t>
            </a:r>
          </a:p>
        </p:txBody>
      </p:sp>
      <p:sp>
        <p:nvSpPr>
          <p:cNvPr id="4" name="Title 3"/>
          <p:cNvSpPr>
            <a:spLocks noGrp="1"/>
          </p:cNvSpPr>
          <p:nvPr>
            <p:ph type="title"/>
          </p:nvPr>
        </p:nvSpPr>
        <p:spPr>
          <a:xfrm>
            <a:off x="0" y="0"/>
            <a:ext cx="12192000" cy="6019800"/>
          </a:xfrm>
        </p:spPr>
        <p:txBody>
          <a:bodyPr/>
          <a:lstStyle/>
          <a:p>
            <a:pPr marL="0" indent="0" algn="ctr">
              <a:buNone/>
            </a:pPr>
            <a:r>
              <a:rPr lang="en-US" sz="11500" i="1" dirty="0">
                <a:solidFill>
                  <a:srgbClr val="C00000"/>
                </a:solidFill>
                <a:effectLst>
                  <a:outerShdw blurRad="38100" dist="38100" dir="2700000" algn="tl">
                    <a:srgbClr val="000000">
                      <a:alpha val="43137"/>
                    </a:srgbClr>
                  </a:outerShdw>
                  <a:reflection blurRad="6350" stA="55000" endA="300" endPos="45500" dir="5400000" sy="-100000" algn="bl" rotWithShape="0"/>
                </a:effectLst>
              </a:rPr>
              <a:t>Gifted to Build</a:t>
            </a:r>
            <a:endParaRPr lang="en-US" sz="11500" i="1" cap="all"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276600"/>
            <a:ext cx="12192000" cy="35443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Hebrews 13:8 (NASB)</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James 1:17 (NASB) </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Ephesians 2:22 (NKJV)</a:t>
            </a:r>
          </a:p>
        </p:txBody>
      </p:sp>
      <p:sp>
        <p:nvSpPr>
          <p:cNvPr id="4" name="Title 3"/>
          <p:cNvSpPr>
            <a:spLocks noGrp="1"/>
          </p:cNvSpPr>
          <p:nvPr>
            <p:ph type="title"/>
          </p:nvPr>
        </p:nvSpPr>
        <p:spPr>
          <a:xfrm>
            <a:off x="0" y="0"/>
            <a:ext cx="12192000" cy="2362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Spiritual Gifts Are Given by God to Build His Dwelling</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Hebrews 13:8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lang="en-US" sz="8800" dirty="0">
                <a:solidFill>
                  <a:prstClr val="black">
                    <a:lumMod val="75000"/>
                    <a:lumOff val="25000"/>
                  </a:prstClr>
                </a:solidFill>
                <a:latin typeface="Trebuchet MS"/>
              </a:rPr>
              <a:t>Jesus Christ is the same yesterday and today, and forever.</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James 1:17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Every good thing given and every perfect gift is from above, coming down from the Father of lights, with whom there is no variation or shifting shadow.</a:t>
            </a:r>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F89DD-7082-6D83-89AC-3FC2F64DB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E59489-A231-B8BC-02EA-8D5E4AF47E35}"/>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2:22 (NKJV)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99D5E87-ED08-4C9A-28EB-31991A040DA7}"/>
              </a:ext>
            </a:extLst>
          </p:cNvPr>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in whom you also are being built together for a dwelling place of God in the Spirit</a:t>
            </a:r>
          </a:p>
        </p:txBody>
      </p:sp>
    </p:spTree>
    <p:extLst>
      <p:ext uri="{BB962C8B-B14F-4D97-AF65-F5344CB8AC3E}">
        <p14:creationId xmlns:p14="http://schemas.microsoft.com/office/powerpoint/2010/main" val="1523306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D2F4C-4203-EDFB-BE99-79BBE50FFB3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593E68-D591-92B6-C4B7-56806750ED28}"/>
              </a:ext>
            </a:extLst>
          </p:cNvPr>
          <p:cNvSpPr>
            <a:spLocks noGrp="1"/>
          </p:cNvSpPr>
          <p:nvPr>
            <p:ph sz="quarter" idx="13"/>
          </p:nvPr>
        </p:nvSpPr>
        <p:spPr>
          <a:xfrm>
            <a:off x="0" y="0"/>
            <a:ext cx="12192000" cy="6858000"/>
          </a:xfrm>
        </p:spPr>
        <p:txBody>
          <a:bodyPr>
            <a:noAutofit/>
          </a:bodyPr>
          <a:lstStyle/>
          <a:p>
            <a:pPr marL="45720" indent="0" algn="ctr">
              <a:buNone/>
            </a:pPr>
            <a:r>
              <a:rPr lang="en-US" sz="9600" b="1" dirty="0">
                <a:solidFill>
                  <a:srgbClr val="C00000"/>
                </a:solidFill>
                <a:effectLst>
                  <a:outerShdw blurRad="38100" dist="38100" dir="2700000" algn="tl">
                    <a:srgbClr val="000000">
                      <a:alpha val="43137"/>
                    </a:srgbClr>
                  </a:outerShdw>
                </a:effectLst>
                <a:latin typeface="Calibri" panose="020F0502020204030204" pitchFamily="34" charset="0"/>
              </a:rPr>
              <a:t>Spiritual Gifts are Given by God, meant for the Body, and Wasted when Withheld</a:t>
            </a:r>
            <a:endParaRPr lang="en-US" sz="9600" b="1" dirty="0">
              <a:solidFill>
                <a:srgbClr val="C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4401173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505200"/>
            <a:ext cx="12192000" cy="33157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Romans 12:6-8 (NLT)</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Ephesians 4:16 (NASB)</a:t>
            </a:r>
          </a:p>
        </p:txBody>
      </p:sp>
      <p:sp>
        <p:nvSpPr>
          <p:cNvPr id="4" name="Title 3"/>
          <p:cNvSpPr>
            <a:spLocks noGrp="1"/>
          </p:cNvSpPr>
          <p:nvPr>
            <p:ph type="title"/>
          </p:nvPr>
        </p:nvSpPr>
        <p:spPr>
          <a:xfrm>
            <a:off x="0" y="0"/>
            <a:ext cx="12192000" cy="2743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Spiritual Gifts Are Given to Every Believer to Build Christ’s Body</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12:6-8 (NLT)</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None/>
            </a:pPr>
            <a:r>
              <a:rPr lang="en-US" sz="5400" b="1" baseline="30000" dirty="0"/>
              <a:t>6</a:t>
            </a:r>
            <a:r>
              <a:rPr lang="en-US" sz="5400" dirty="0"/>
              <a:t> In his grace, God has given us different gifts for doing certain things well. So if God has given you the ability to prophesy, speak out with as much faith as God has given you. </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12:6-8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your gift is serving others, serve them well. If you are a teacher, teach well. </a:t>
            </a:r>
          </a:p>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your gift is to encourage others, be encouraging. If it is giving, give generously.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44597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2D79A-9E0D-E07E-810F-335CB62F1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07091B-E9AB-6B0C-52C3-1F85AD8BB0F6}"/>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12:6-8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6062D88-B69F-0B97-CCA7-DA37BB4C5779}"/>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If God has given you leadership ability, take the responsibility seriously. And if you have a gift for showing kindness to others, do it gladly.</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46236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676400"/>
          </a:xfrm>
        </p:spPr>
        <p:txBody>
          <a:bodyPr>
            <a:normAutofit fontScale="90000"/>
          </a:bodyPr>
          <a:lstStyle/>
          <a:p>
            <a:pPr marL="0" indent="0" algn="l">
              <a:buNone/>
            </a:pPr>
            <a:r>
              <a:rPr lang="en-US" sz="5400" i="1" cap="all" dirty="0">
                <a:ln>
                  <a:solidFill>
                    <a:prstClr val="black">
                      <a:lumMod val="75000"/>
                      <a:lumOff val="25000"/>
                      <a:alpha val="10000"/>
                    </a:prstClr>
                  </a:solidFill>
                </a:ln>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Spiritual Gifts Are categorized as follows:</a:t>
            </a:r>
            <a:endPar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pic>
        <p:nvPicPr>
          <p:cNvPr id="6" name="Picture 5">
            <a:extLst>
              <a:ext uri="{FF2B5EF4-FFF2-40B4-BE49-F238E27FC236}">
                <a16:creationId xmlns:a16="http://schemas.microsoft.com/office/drawing/2014/main" id="{086EAD60-9A8F-E5CE-34B2-1312DC40B40A}"/>
              </a:ext>
            </a:extLst>
          </p:cNvPr>
          <p:cNvPicPr>
            <a:picLocks noChangeAspect="1"/>
          </p:cNvPicPr>
          <p:nvPr/>
        </p:nvPicPr>
        <p:blipFill>
          <a:blip r:embed="rId2"/>
          <a:stretch>
            <a:fillRect/>
          </a:stretch>
        </p:blipFill>
        <p:spPr>
          <a:xfrm>
            <a:off x="322729" y="1638299"/>
            <a:ext cx="4990912" cy="821377"/>
          </a:xfrm>
          <a:prstGeom prst="rect">
            <a:avLst/>
          </a:prstGeom>
        </p:spPr>
      </p:pic>
      <p:sp>
        <p:nvSpPr>
          <p:cNvPr id="7" name="Content Placeholder 2">
            <a:extLst>
              <a:ext uri="{FF2B5EF4-FFF2-40B4-BE49-F238E27FC236}">
                <a16:creationId xmlns:a16="http://schemas.microsoft.com/office/drawing/2014/main" id="{4D2D9915-E193-24E2-14BE-697372373FC7}"/>
              </a:ext>
            </a:extLst>
          </p:cNvPr>
          <p:cNvSpPr txBox="1">
            <a:spLocks/>
          </p:cNvSpPr>
          <p:nvPr/>
        </p:nvSpPr>
        <p:spPr>
          <a:xfrm>
            <a:off x="423010" y="2587423"/>
            <a:ext cx="4790349" cy="3826823"/>
          </a:xfrm>
          <a:prstGeom prst="rect">
            <a:avLst/>
          </a:prstGeom>
        </p:spPr>
        <p:txBody>
          <a:bodyP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88620" marR="0" lvl="0" indent="-342900" algn="l" defTabSz="457200" rtl="0" eaLnBrk="1" fontAlgn="auto" latinLnBrk="0" hangingPunct="1">
              <a:lnSpc>
                <a:spcPct val="100000"/>
              </a:lnSpc>
              <a:spcBef>
                <a:spcPct val="20000"/>
              </a:spcBef>
              <a:spcAft>
                <a:spcPts val="600"/>
              </a:spcAft>
              <a:buClr>
                <a:srgbClr val="C00000"/>
              </a:buClr>
              <a:buSzPct val="70000"/>
              <a:buFont typeface="+mj-lt"/>
              <a:buAutoNum type="arabicPeriod"/>
              <a:tabLst/>
              <a:defRPr/>
            </a:pPr>
            <a:r>
              <a:rPr kumimoji="0" lang="en-US" sz="6000" b="0" i="0" u="none" strike="noStrike" kern="1200" cap="none" spc="0" normalizeH="0" baseline="0" noProof="0" dirty="0">
                <a:ln>
                  <a:solidFill>
                    <a:prstClr val="white">
                      <a:lumMod val="75000"/>
                      <a:lumOff val="25000"/>
                      <a:alpha val="10000"/>
                    </a:prstClr>
                  </a:solidFill>
                </a:ln>
                <a:solidFill>
                  <a:prstClr val="black"/>
                </a:solidFill>
                <a:effectLst>
                  <a:outerShdw blurRad="38100" dist="38100" dir="2700000" algn="tl">
                    <a:srgbClr val="000000">
                      <a:alpha val="43137"/>
                    </a:srgbClr>
                  </a:outerShdw>
                </a:effectLst>
                <a:uLnTx/>
                <a:uFillTx/>
                <a:latin typeface="Trebuchet MS"/>
                <a:ea typeface="+mn-ea"/>
                <a:cs typeface="+mn-cs"/>
              </a:rPr>
              <a:t>Preaching</a:t>
            </a:r>
          </a:p>
          <a:p>
            <a:pPr marL="388620" marR="0" lvl="0" indent="-342900" algn="l" defTabSz="457200" rtl="0" eaLnBrk="1" fontAlgn="auto" latinLnBrk="0" hangingPunct="1">
              <a:lnSpc>
                <a:spcPct val="100000"/>
              </a:lnSpc>
              <a:spcBef>
                <a:spcPct val="20000"/>
              </a:spcBef>
              <a:spcAft>
                <a:spcPts val="600"/>
              </a:spcAft>
              <a:buClr>
                <a:srgbClr val="C00000"/>
              </a:buClr>
              <a:buSzPct val="70000"/>
              <a:buFont typeface="+mj-lt"/>
              <a:buAutoNum type="arabicPeriod"/>
              <a:tabLst/>
              <a:defRPr/>
            </a:pPr>
            <a:r>
              <a:rPr kumimoji="0" lang="en-US" sz="6000" b="0" i="0" u="none" strike="noStrike" kern="1200" cap="none" spc="0" normalizeH="0" baseline="0" noProof="0" dirty="0">
                <a:ln>
                  <a:solidFill>
                    <a:prstClr val="white">
                      <a:lumMod val="75000"/>
                      <a:lumOff val="25000"/>
                      <a:alpha val="10000"/>
                    </a:prstClr>
                  </a:solidFill>
                </a:ln>
                <a:solidFill>
                  <a:prstClr val="black"/>
                </a:solidFill>
                <a:effectLst>
                  <a:outerShdw blurRad="38100" dist="38100" dir="2700000" algn="tl">
                    <a:srgbClr val="000000">
                      <a:alpha val="43137"/>
                    </a:srgbClr>
                  </a:outerShdw>
                </a:effectLst>
                <a:uLnTx/>
                <a:uFillTx/>
                <a:latin typeface="Trebuchet MS"/>
                <a:ea typeface="+mn-ea"/>
                <a:cs typeface="+mn-cs"/>
              </a:rPr>
              <a:t>Teaching</a:t>
            </a:r>
          </a:p>
          <a:p>
            <a:pPr marL="388620" marR="0" lvl="0" indent="-342900" algn="l" defTabSz="457200" rtl="0" eaLnBrk="1" fontAlgn="auto" latinLnBrk="0" hangingPunct="1">
              <a:lnSpc>
                <a:spcPct val="100000"/>
              </a:lnSpc>
              <a:spcBef>
                <a:spcPct val="20000"/>
              </a:spcBef>
              <a:spcAft>
                <a:spcPts val="600"/>
              </a:spcAft>
              <a:buClr>
                <a:srgbClr val="C00000"/>
              </a:buClr>
              <a:buSzPct val="70000"/>
              <a:buFont typeface="+mj-lt"/>
              <a:buAutoNum type="arabicPeriod"/>
              <a:tabLst/>
              <a:defRPr/>
            </a:pPr>
            <a:r>
              <a:rPr kumimoji="0" lang="en-US" sz="6000" b="0" i="0" u="none" strike="noStrike" kern="1200" cap="none" spc="0" normalizeH="0" baseline="0" noProof="0" dirty="0">
                <a:ln>
                  <a:solidFill>
                    <a:prstClr val="white">
                      <a:lumMod val="75000"/>
                      <a:lumOff val="25000"/>
                      <a:alpha val="10000"/>
                    </a:prstClr>
                  </a:solidFill>
                </a:ln>
                <a:solidFill>
                  <a:prstClr val="black"/>
                </a:solidFill>
                <a:effectLst>
                  <a:outerShdw blurRad="38100" dist="38100" dir="2700000" algn="tl">
                    <a:srgbClr val="000000">
                      <a:alpha val="43137"/>
                    </a:srgbClr>
                  </a:outerShdw>
                </a:effectLst>
                <a:uLnTx/>
                <a:uFillTx/>
                <a:latin typeface="Trebuchet MS"/>
                <a:ea typeface="+mn-ea"/>
                <a:cs typeface="+mn-cs"/>
              </a:rPr>
              <a:t>Exhortation</a:t>
            </a:r>
          </a:p>
        </p:txBody>
      </p:sp>
      <p:sp>
        <p:nvSpPr>
          <p:cNvPr id="8" name="Text Placeholder 3">
            <a:extLst>
              <a:ext uri="{FF2B5EF4-FFF2-40B4-BE49-F238E27FC236}">
                <a16:creationId xmlns:a16="http://schemas.microsoft.com/office/drawing/2014/main" id="{949178E2-BBE8-9CF2-BD9C-06C2881D2DD2}"/>
              </a:ext>
            </a:extLst>
          </p:cNvPr>
          <p:cNvSpPr txBox="1">
            <a:spLocks/>
          </p:cNvSpPr>
          <p:nvPr/>
        </p:nvSpPr>
        <p:spPr>
          <a:xfrm>
            <a:off x="6214211" y="1409700"/>
            <a:ext cx="4724400" cy="1049976"/>
          </a:xfrm>
          <a:prstGeom prst="rect">
            <a:avLst/>
          </a:prstGeom>
        </p:spPr>
        <p:txBody>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69676D"/>
              </a:buClr>
              <a:buSzPct val="70000"/>
              <a:buFont typeface="Wingdings 2" charset="2"/>
              <a:buNone/>
              <a:tabLst/>
              <a:defRPr/>
            </a:pPr>
            <a:r>
              <a:rPr kumimoji="0" lang="en-US" sz="5400" b="1" i="0" u="sng" strike="noStrike" kern="1200" cap="none" spc="0" normalizeH="0" baseline="0" noProof="0" dirty="0">
                <a:ln>
                  <a:solidFill>
                    <a:prstClr val="white">
                      <a:lumMod val="75000"/>
                      <a:lumOff val="25000"/>
                      <a:alpha val="10000"/>
                    </a:prstClr>
                  </a:solidFill>
                </a:ln>
                <a:solidFill>
                  <a:srgbClr val="C00000"/>
                </a:solidFill>
                <a:effectLst>
                  <a:outerShdw blurRad="9525" dist="25400" dir="14640000" algn="tl" rotWithShape="0">
                    <a:prstClr val="white">
                      <a:alpha val="30000"/>
                    </a:prstClr>
                  </a:outerShdw>
                </a:effectLst>
                <a:uLnTx/>
                <a:uFillTx/>
                <a:latin typeface="Trebuchet MS"/>
                <a:ea typeface="+mn-ea"/>
                <a:cs typeface="+mn-cs"/>
              </a:rPr>
              <a:t>Serving Gifts</a:t>
            </a:r>
          </a:p>
        </p:txBody>
      </p:sp>
      <p:sp>
        <p:nvSpPr>
          <p:cNvPr id="9" name="Content Placeholder 4">
            <a:extLst>
              <a:ext uri="{FF2B5EF4-FFF2-40B4-BE49-F238E27FC236}">
                <a16:creationId xmlns:a16="http://schemas.microsoft.com/office/drawing/2014/main" id="{1117F544-EADA-B7D4-AD1B-198B65E7606D}"/>
              </a:ext>
            </a:extLst>
          </p:cNvPr>
          <p:cNvSpPr txBox="1">
            <a:spLocks/>
          </p:cNvSpPr>
          <p:nvPr/>
        </p:nvSpPr>
        <p:spPr>
          <a:xfrm>
            <a:off x="6096000" y="2428300"/>
            <a:ext cx="5280212" cy="4429700"/>
          </a:xfrm>
          <a:prstGeom prst="rect">
            <a:avLst/>
          </a:prstGeom>
        </p:spPr>
        <p:txBody>
          <a:bodyPr>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88620" marR="0" lvl="0" indent="-342900" algn="l" defTabSz="457200" rtl="0" eaLnBrk="1" fontAlgn="auto" latinLnBrk="0" hangingPunct="1">
              <a:lnSpc>
                <a:spcPct val="100000"/>
              </a:lnSpc>
              <a:spcBef>
                <a:spcPct val="20000"/>
              </a:spcBef>
              <a:spcAft>
                <a:spcPts val="600"/>
              </a:spcAft>
              <a:buClr>
                <a:srgbClr val="C00000"/>
              </a:buClr>
              <a:buSzPct val="70000"/>
              <a:buFont typeface="+mj-lt"/>
              <a:buAutoNum type="arabicPeriod"/>
              <a:tabLst/>
              <a:defRPr/>
            </a:pPr>
            <a:r>
              <a:rPr kumimoji="0" lang="en-US" sz="6000" b="0" i="0" u="none" strike="noStrike" kern="1200" cap="none" spc="0" normalizeH="0" baseline="0" noProof="0" dirty="0">
                <a:ln>
                  <a:solidFill>
                    <a:prstClr val="white">
                      <a:lumMod val="75000"/>
                      <a:lumOff val="25000"/>
                      <a:alpha val="10000"/>
                    </a:prstClr>
                  </a:solidFill>
                </a:ln>
                <a:solidFill>
                  <a:prstClr val="black"/>
                </a:solidFill>
                <a:effectLst>
                  <a:outerShdw blurRad="38100" dist="38100" dir="2700000" algn="tl">
                    <a:srgbClr val="000000">
                      <a:alpha val="43137"/>
                    </a:srgbClr>
                  </a:outerShdw>
                </a:effectLst>
                <a:uLnTx/>
                <a:uFillTx/>
                <a:latin typeface="Trebuchet MS"/>
                <a:ea typeface="+mn-ea"/>
                <a:cs typeface="+mn-cs"/>
              </a:rPr>
              <a:t>Ministry</a:t>
            </a:r>
          </a:p>
          <a:p>
            <a:pPr marL="388620" marR="0" lvl="0" indent="-342900" algn="l" defTabSz="457200" rtl="0" eaLnBrk="1" fontAlgn="auto" latinLnBrk="0" hangingPunct="1">
              <a:lnSpc>
                <a:spcPct val="100000"/>
              </a:lnSpc>
              <a:spcBef>
                <a:spcPct val="20000"/>
              </a:spcBef>
              <a:spcAft>
                <a:spcPts val="600"/>
              </a:spcAft>
              <a:buClr>
                <a:srgbClr val="C00000"/>
              </a:buClr>
              <a:buSzPct val="70000"/>
              <a:buFont typeface="+mj-lt"/>
              <a:buAutoNum type="arabicPeriod"/>
              <a:tabLst/>
              <a:defRPr/>
            </a:pPr>
            <a:r>
              <a:rPr kumimoji="0" lang="en-US" sz="6000" b="0" i="0" u="none" strike="noStrike" kern="1200" cap="none" spc="0" normalizeH="0" baseline="0" noProof="0" dirty="0">
                <a:ln>
                  <a:solidFill>
                    <a:prstClr val="white">
                      <a:lumMod val="75000"/>
                      <a:lumOff val="25000"/>
                      <a:alpha val="10000"/>
                    </a:prstClr>
                  </a:solidFill>
                </a:ln>
                <a:solidFill>
                  <a:prstClr val="black"/>
                </a:solidFill>
                <a:effectLst>
                  <a:outerShdw blurRad="38100" dist="38100" dir="2700000" algn="tl">
                    <a:srgbClr val="000000">
                      <a:alpha val="43137"/>
                    </a:srgbClr>
                  </a:outerShdw>
                </a:effectLst>
                <a:uLnTx/>
                <a:uFillTx/>
                <a:latin typeface="Trebuchet MS"/>
                <a:ea typeface="+mn-ea"/>
                <a:cs typeface="+mn-cs"/>
              </a:rPr>
              <a:t>Giving</a:t>
            </a:r>
          </a:p>
          <a:p>
            <a:pPr marL="388620" marR="0" lvl="0" indent="-342900" algn="l" defTabSz="457200" rtl="0" eaLnBrk="1" fontAlgn="auto" latinLnBrk="0" hangingPunct="1">
              <a:lnSpc>
                <a:spcPct val="100000"/>
              </a:lnSpc>
              <a:spcBef>
                <a:spcPct val="20000"/>
              </a:spcBef>
              <a:spcAft>
                <a:spcPts val="600"/>
              </a:spcAft>
              <a:buClr>
                <a:srgbClr val="C00000"/>
              </a:buClr>
              <a:buSzPct val="70000"/>
              <a:buFont typeface="+mj-lt"/>
              <a:buAutoNum type="arabicPeriod"/>
              <a:tabLst/>
              <a:defRPr/>
            </a:pPr>
            <a:r>
              <a:rPr kumimoji="0" lang="en-US" sz="6000" b="0" i="0" u="none" strike="noStrike" kern="1200" cap="none" spc="0" normalizeH="0" baseline="0" noProof="0" dirty="0">
                <a:ln>
                  <a:solidFill>
                    <a:prstClr val="white">
                      <a:lumMod val="75000"/>
                      <a:lumOff val="25000"/>
                      <a:alpha val="10000"/>
                    </a:prstClr>
                  </a:solidFill>
                </a:ln>
                <a:solidFill>
                  <a:prstClr val="black"/>
                </a:solidFill>
                <a:effectLst>
                  <a:outerShdw blurRad="38100" dist="38100" dir="2700000" algn="tl">
                    <a:srgbClr val="000000">
                      <a:alpha val="43137"/>
                    </a:srgbClr>
                  </a:outerShdw>
                </a:effectLst>
                <a:uLnTx/>
                <a:uFillTx/>
                <a:latin typeface="Trebuchet MS"/>
                <a:ea typeface="+mn-ea"/>
                <a:cs typeface="+mn-cs"/>
              </a:rPr>
              <a:t>Ruling</a:t>
            </a:r>
          </a:p>
          <a:p>
            <a:pPr marL="388620" marR="0" lvl="0" indent="-342900" algn="l" defTabSz="457200" rtl="0" eaLnBrk="1" fontAlgn="auto" latinLnBrk="0" hangingPunct="1">
              <a:lnSpc>
                <a:spcPct val="100000"/>
              </a:lnSpc>
              <a:spcBef>
                <a:spcPct val="20000"/>
              </a:spcBef>
              <a:spcAft>
                <a:spcPts val="600"/>
              </a:spcAft>
              <a:buClr>
                <a:srgbClr val="C00000"/>
              </a:buClr>
              <a:buSzPct val="70000"/>
              <a:buFont typeface="+mj-lt"/>
              <a:buAutoNum type="arabicPeriod"/>
              <a:tabLst/>
              <a:defRPr/>
            </a:pPr>
            <a:r>
              <a:rPr kumimoji="0" lang="en-US" sz="6000" b="0" i="0" u="none" strike="noStrike" kern="1200" cap="none" spc="0" normalizeH="0" baseline="0" noProof="0" dirty="0">
                <a:ln>
                  <a:solidFill>
                    <a:prstClr val="white">
                      <a:lumMod val="75000"/>
                      <a:lumOff val="25000"/>
                      <a:alpha val="10000"/>
                    </a:prstClr>
                  </a:solidFill>
                </a:ln>
                <a:solidFill>
                  <a:prstClr val="black"/>
                </a:solidFill>
                <a:effectLst>
                  <a:outerShdw blurRad="38100" dist="38100" dir="2700000" algn="tl">
                    <a:srgbClr val="000000">
                      <a:alpha val="43137"/>
                    </a:srgbClr>
                  </a:outerShdw>
                </a:effectLst>
                <a:uLnTx/>
                <a:uFillTx/>
                <a:latin typeface="Trebuchet MS"/>
                <a:ea typeface="+mn-ea"/>
                <a:cs typeface="+mn-cs"/>
              </a:rPr>
              <a:t>Mercy</a:t>
            </a:r>
          </a:p>
        </p:txBody>
      </p:sp>
    </p:spTree>
    <p:extLst>
      <p:ext uri="{BB962C8B-B14F-4D97-AF65-F5344CB8AC3E}">
        <p14:creationId xmlns:p14="http://schemas.microsoft.com/office/powerpoint/2010/main" val="33025843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Exodus 31:1-11 (NASB)</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b="1" baseline="30000" dirty="0"/>
              <a:t>1</a:t>
            </a:r>
            <a:r>
              <a:rPr lang="en-US" sz="5400" dirty="0"/>
              <a:t> Now the LORD spoke to Moses, saying, </a:t>
            </a:r>
            <a:r>
              <a:rPr lang="en-US" sz="5400" b="1" baseline="30000" dirty="0"/>
              <a:t>2</a:t>
            </a:r>
            <a:r>
              <a:rPr lang="en-US" sz="5400" dirty="0"/>
              <a:t> "See, I have called by name Bezalel, the son of Uri, the son of Hur, of the tribe of Judah. </a:t>
            </a:r>
            <a:r>
              <a:rPr lang="en-US" sz="5400" b="1" baseline="30000" dirty="0"/>
              <a:t>3</a:t>
            </a:r>
            <a:r>
              <a:rPr lang="en-US" sz="5400" dirty="0"/>
              <a:t> "And I have filled him with the Spirit of God</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4:16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lang="en-US" sz="5400" dirty="0">
                <a:solidFill>
                  <a:prstClr val="black">
                    <a:lumMod val="75000"/>
                    <a:lumOff val="25000"/>
                  </a:prstClr>
                </a:solidFill>
                <a:latin typeface="Trebuchet MS"/>
              </a:rPr>
              <a:t>from whom the whole body, being fitted and held together by what every joint supplies, according to the proper working of each individual part, causes the growth of the body for the building up of itself in love.</a:t>
            </a:r>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FC2CC-F09E-95EC-C699-11C75DF239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D1EE3E-E08B-5752-867E-E614D32C7457}"/>
              </a:ext>
            </a:extLst>
          </p:cNvPr>
          <p:cNvSpPr>
            <a:spLocks noGrp="1"/>
          </p:cNvSpPr>
          <p:nvPr>
            <p:ph sz="quarter" idx="13"/>
          </p:nvPr>
        </p:nvSpPr>
        <p:spPr>
          <a:xfrm>
            <a:off x="0" y="0"/>
            <a:ext cx="12192000" cy="6858000"/>
          </a:xfrm>
        </p:spPr>
        <p:txBody>
          <a:bodyPr>
            <a:noAutofit/>
          </a:bodyPr>
          <a:lstStyle/>
          <a:p>
            <a:pPr marL="45720" indent="0" algn="ctr">
              <a:buNone/>
            </a:pPr>
            <a:r>
              <a:rPr lang="en-US" sz="9600" b="1" dirty="0">
                <a:solidFill>
                  <a:srgbClr val="C00000"/>
                </a:solidFill>
                <a:effectLst>
                  <a:outerShdw blurRad="38100" dist="38100" dir="2700000" algn="tl">
                    <a:srgbClr val="000000">
                      <a:alpha val="43137"/>
                    </a:srgbClr>
                  </a:outerShdw>
                </a:effectLst>
                <a:latin typeface="Calibri" panose="020F0502020204030204" pitchFamily="34" charset="0"/>
              </a:rPr>
              <a:t>Spiritual Gifts are Given by God, meant for the Body, and Wasted when Withheld</a:t>
            </a:r>
            <a:endParaRPr lang="en-US" sz="9600" b="1" dirty="0">
              <a:solidFill>
                <a:srgbClr val="C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9001000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429000"/>
            <a:ext cx="12192000" cy="33919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Romans 12:4-5 (NLT)</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Psalms 127:1 (NKJV)</a:t>
            </a:r>
          </a:p>
        </p:txBody>
      </p:sp>
      <p:sp>
        <p:nvSpPr>
          <p:cNvPr id="4" name="Title 3"/>
          <p:cNvSpPr>
            <a:spLocks noGrp="1"/>
          </p:cNvSpPr>
          <p:nvPr>
            <p:ph type="title"/>
          </p:nvPr>
        </p:nvSpPr>
        <p:spPr>
          <a:xfrm>
            <a:off x="0" y="0"/>
            <a:ext cx="12192000" cy="28956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Spiritual Gifts Strengthen the Church Only When They Are Used</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12:4-5 (NLT)</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4 Just as our bodies have many parts and each part has a special function, </a:t>
            </a:r>
          </a:p>
          <a:p>
            <a:pPr marL="45720" indent="0">
              <a:buClr>
                <a:srgbClr val="A379BB">
                  <a:lumMod val="75000"/>
                </a:srgbClr>
              </a:buClr>
              <a:buNone/>
              <a:defRPr/>
            </a:pPr>
            <a:r>
              <a:rPr lang="en-US" sz="6000" dirty="0">
                <a:solidFill>
                  <a:prstClr val="black">
                    <a:lumMod val="75000"/>
                    <a:lumOff val="25000"/>
                  </a:prstClr>
                </a:solidFill>
                <a:latin typeface="Trebuchet MS"/>
              </a:rPr>
              <a:t>5 so it is with Christ's body. We are many parts of one body, and we all belong to each other.</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Psalms 127:1 (NKJV)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8800" dirty="0">
                <a:solidFill>
                  <a:prstClr val="black">
                    <a:lumMod val="75000"/>
                    <a:lumOff val="25000"/>
                  </a:prstClr>
                </a:solidFill>
                <a:latin typeface="Trebuchet MS"/>
              </a:rPr>
              <a:t>Unless the LORD builds the house, They labor in vain who build it; …</a:t>
            </a: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A7148-7C2D-75D6-3C69-C1BA976E04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EE4352-DD38-B407-97E1-81258AAB198D}"/>
              </a:ext>
            </a:extLst>
          </p:cNvPr>
          <p:cNvSpPr>
            <a:spLocks noGrp="1"/>
          </p:cNvSpPr>
          <p:nvPr>
            <p:ph sz="quarter" idx="13"/>
          </p:nvPr>
        </p:nvSpPr>
        <p:spPr>
          <a:xfrm>
            <a:off x="0" y="0"/>
            <a:ext cx="12192000" cy="6858000"/>
          </a:xfrm>
        </p:spPr>
        <p:txBody>
          <a:bodyPr>
            <a:noAutofit/>
          </a:bodyPr>
          <a:lstStyle/>
          <a:p>
            <a:pPr marL="45720" indent="0" algn="ctr">
              <a:buNone/>
            </a:pPr>
            <a:r>
              <a:rPr lang="en-US" sz="9600" b="1" dirty="0">
                <a:solidFill>
                  <a:srgbClr val="C00000"/>
                </a:solidFill>
                <a:effectLst>
                  <a:outerShdw blurRad="38100" dist="38100" dir="2700000" algn="tl">
                    <a:srgbClr val="000000">
                      <a:alpha val="43137"/>
                    </a:srgbClr>
                  </a:outerShdw>
                </a:effectLst>
                <a:latin typeface="Calibri" panose="020F0502020204030204" pitchFamily="34" charset="0"/>
              </a:rPr>
              <a:t>Spiritual Gifts are Given by God, meant for the Body, and Wasted when Withheld</a:t>
            </a:r>
            <a:endParaRPr lang="en-US" sz="9600" b="1" dirty="0">
              <a:solidFill>
                <a:srgbClr val="C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6237829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CDB2A-31AE-692B-2535-A437314E09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30F7C-334A-CA37-9252-1E2C8F8D4A21}"/>
              </a:ext>
            </a:extLst>
          </p:cNvPr>
          <p:cNvSpPr>
            <a:spLocks noGrp="1"/>
          </p:cNvSpPr>
          <p:nvPr>
            <p:ph sz="quarter" idx="13"/>
          </p:nvPr>
        </p:nvSpPr>
        <p:spPr>
          <a:xfrm>
            <a:off x="0" y="3429000"/>
            <a:ext cx="12192000" cy="3391930"/>
          </a:xfrm>
        </p:spPr>
        <p:txBody>
          <a:bodyPr>
            <a:noAutofit/>
          </a:bodyPr>
          <a:lstStyle/>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I Timothy 4:14 (NASB)</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I Corinthians 3: 16-17 (NASB)</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Matthew 5:14-16 (KJV)</a:t>
            </a:r>
          </a:p>
        </p:txBody>
      </p:sp>
      <p:sp>
        <p:nvSpPr>
          <p:cNvPr id="4" name="Title 3">
            <a:extLst>
              <a:ext uri="{FF2B5EF4-FFF2-40B4-BE49-F238E27FC236}">
                <a16:creationId xmlns:a16="http://schemas.microsoft.com/office/drawing/2014/main" id="{E2253286-1858-D7DB-90FB-E1E6CCAF95A0}"/>
              </a:ext>
            </a:extLst>
          </p:cNvPr>
          <p:cNvSpPr>
            <a:spLocks noGrp="1"/>
          </p:cNvSpPr>
          <p:nvPr>
            <p:ph type="title"/>
          </p:nvPr>
        </p:nvSpPr>
        <p:spPr>
          <a:xfrm>
            <a:off x="0" y="0"/>
            <a:ext cx="12192000" cy="2743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#4:  Spiritual Gifts Bring Consequences When They Are Neglected</a:t>
            </a:r>
          </a:p>
        </p:txBody>
      </p:sp>
    </p:spTree>
    <p:extLst>
      <p:ext uri="{BB962C8B-B14F-4D97-AF65-F5344CB8AC3E}">
        <p14:creationId xmlns:p14="http://schemas.microsoft.com/office/powerpoint/2010/main" val="3047349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1EC0B-E2E7-B4C1-3223-1CD0A2FAE9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135765-FD07-E526-4CEA-D3E252C36352}"/>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Timothy 4:14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717CA8B-A810-C6D7-2A0C-DD2F00859664}"/>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Do not neglect the gift that is in you, which was given to you by prophecy with the laying on of the hands of the eldership.</a:t>
            </a:r>
          </a:p>
        </p:txBody>
      </p:sp>
    </p:spTree>
    <p:extLst>
      <p:ext uri="{BB962C8B-B14F-4D97-AF65-F5344CB8AC3E}">
        <p14:creationId xmlns:p14="http://schemas.microsoft.com/office/powerpoint/2010/main" val="7845930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F6D6E-447A-A8E9-D52E-4B3EDE271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A9663-65D4-3771-9950-B81EC8059941}"/>
              </a:ext>
            </a:extLst>
          </p:cNvPr>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latin typeface="Trebuchet MS"/>
              </a:rPr>
              <a:t>I Corinthians 3:16-17 (NASB)</a:t>
            </a:r>
            <a:endParaRPr lang="en-US" sz="54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0FAA69B-3379-821D-5C68-17B4CE3CDC7D}"/>
              </a:ext>
            </a:extLst>
          </p:cNvPr>
          <p:cNvSpPr>
            <a:spLocks noGrp="1"/>
          </p:cNvSpPr>
          <p:nvPr>
            <p:ph sz="quarter" idx="13"/>
          </p:nvPr>
        </p:nvSpPr>
        <p:spPr>
          <a:xfrm>
            <a:off x="0" y="838200"/>
            <a:ext cx="12192000" cy="6019800"/>
          </a:xfrm>
        </p:spPr>
        <p:txBody>
          <a:bodyPr>
            <a:noAutofit/>
          </a:bodyPr>
          <a:lstStyle/>
          <a:p>
            <a:pPr marL="45720" indent="0">
              <a:buNone/>
            </a:pPr>
            <a:r>
              <a:rPr lang="en-US" sz="5400" b="1" baseline="30000" dirty="0"/>
              <a:t>16</a:t>
            </a:r>
            <a:r>
              <a:rPr lang="en-US" sz="5400" dirty="0"/>
              <a:t> Do you not know that you are a temple of God and </a:t>
            </a:r>
            <a:r>
              <a:rPr lang="en-US" sz="5400" i="1" dirty="0"/>
              <a:t>that</a:t>
            </a:r>
            <a:r>
              <a:rPr lang="en-US" sz="5400" dirty="0"/>
              <a:t> the Spirit of God dwells in you? </a:t>
            </a:r>
          </a:p>
          <a:p>
            <a:pPr marL="45720" indent="0">
              <a:buNone/>
            </a:pPr>
            <a:r>
              <a:rPr lang="en-US" sz="5400" b="1" baseline="30000" dirty="0"/>
              <a:t>17</a:t>
            </a:r>
            <a:r>
              <a:rPr lang="en-US" sz="5400" dirty="0"/>
              <a:t> If anyone destroys the temple of God, God will destroy that person; for the temple of God is holy, and that is what you are.</a:t>
            </a:r>
          </a:p>
        </p:txBody>
      </p:sp>
    </p:spTree>
    <p:extLst>
      <p:ext uri="{BB962C8B-B14F-4D97-AF65-F5344CB8AC3E}">
        <p14:creationId xmlns:p14="http://schemas.microsoft.com/office/powerpoint/2010/main" val="2506222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720E6-DEAF-064A-E0B9-21FE5FBDCC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F5955-7E3D-EFF1-55FF-AE4FC96459F3}"/>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5:14-16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ECA2EBF-F80D-38A7-A133-944EE727BB65}"/>
              </a:ext>
            </a:extLst>
          </p:cNvPr>
          <p:cNvSpPr>
            <a:spLocks noGrp="1"/>
          </p:cNvSpPr>
          <p:nvPr>
            <p:ph sz="quarter" idx="13"/>
          </p:nvPr>
        </p:nvSpPr>
        <p:spPr>
          <a:xfrm>
            <a:off x="0" y="1143000"/>
            <a:ext cx="12192000" cy="5711190"/>
          </a:xfrm>
        </p:spPr>
        <p:txBody>
          <a:bodyPr>
            <a:noAutofit/>
          </a:bodyPr>
          <a:lstStyle/>
          <a:p>
            <a:pPr marL="45720" indent="0">
              <a:buNone/>
            </a:pPr>
            <a:r>
              <a:rPr lang="en-US" sz="5800" b="1" baseline="30000" dirty="0"/>
              <a:t>14</a:t>
            </a:r>
            <a:r>
              <a:rPr lang="en-US" sz="5800" dirty="0"/>
              <a:t> Ye are the light of the world. A city that is set on an hill cannot be hid. </a:t>
            </a:r>
            <a:r>
              <a:rPr lang="en-US" sz="5800" b="1" baseline="30000" dirty="0"/>
              <a:t>15</a:t>
            </a:r>
            <a:r>
              <a:rPr lang="en-US" sz="5800" dirty="0"/>
              <a:t> Neither do men light a candle, and put it under a bushel, but on a candlestick; and it giveth light unto all that are in the house. </a:t>
            </a:r>
          </a:p>
        </p:txBody>
      </p:sp>
    </p:spTree>
    <p:extLst>
      <p:ext uri="{BB962C8B-B14F-4D97-AF65-F5344CB8AC3E}">
        <p14:creationId xmlns:p14="http://schemas.microsoft.com/office/powerpoint/2010/main" val="4351915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Exodus 31:1-11 (NASB)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1"/>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in wisdom, in understanding, in knowledge, and in all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kinds of</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craftsmanship,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to create artistic designs for work in gold, in silver, and in bronze,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in the cutting of stones for settings, and in the carving of wood, </a:t>
            </a:r>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B3063-6188-60DE-8A5A-3887CD5A1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AC334-C6F5-6D96-6DC9-24D8748123A2}"/>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5:14-16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2218E89-B11B-D7FD-6B3F-C4B019D8A9B2}"/>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8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16</a:t>
            </a:r>
            <a:r>
              <a:rPr kumimoji="0" lang="en-US" sz="58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Let your light so shine before men, that they may see your good works, and glorify your Father which is in heaven.</a:t>
            </a:r>
            <a:endParaRPr lang="en-US" sz="5800" dirty="0">
              <a:solidFill>
                <a:prstClr val="black">
                  <a:lumMod val="75000"/>
                  <a:lumOff val="25000"/>
                </a:prstClr>
              </a:solidFill>
              <a:latin typeface="Trebuchet MS"/>
            </a:endParaRPr>
          </a:p>
        </p:txBody>
      </p:sp>
    </p:spTree>
    <p:extLst>
      <p:ext uri="{BB962C8B-B14F-4D97-AF65-F5344CB8AC3E}">
        <p14:creationId xmlns:p14="http://schemas.microsoft.com/office/powerpoint/2010/main" val="1836882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4D8D4-407F-CCD2-DCB7-39B32D07EA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36481-03F1-E512-BA32-4A55524467D8}"/>
              </a:ext>
            </a:extLst>
          </p:cNvPr>
          <p:cNvSpPr>
            <a:spLocks noGrp="1"/>
          </p:cNvSpPr>
          <p:nvPr>
            <p:ph sz="quarter" idx="13"/>
          </p:nvPr>
        </p:nvSpPr>
        <p:spPr>
          <a:xfrm>
            <a:off x="0" y="0"/>
            <a:ext cx="12192000" cy="6858000"/>
          </a:xfrm>
        </p:spPr>
        <p:txBody>
          <a:bodyPr>
            <a:noAutofit/>
          </a:bodyPr>
          <a:lstStyle/>
          <a:p>
            <a:pPr marL="45720" indent="0" algn="ctr">
              <a:buNone/>
            </a:pPr>
            <a:r>
              <a:rPr lang="en-US" sz="9600" b="1" dirty="0">
                <a:solidFill>
                  <a:srgbClr val="C00000"/>
                </a:solidFill>
                <a:effectLst>
                  <a:outerShdw blurRad="38100" dist="38100" dir="2700000" algn="tl">
                    <a:srgbClr val="000000">
                      <a:alpha val="43137"/>
                    </a:srgbClr>
                  </a:outerShdw>
                </a:effectLst>
                <a:latin typeface="Calibri" panose="020F0502020204030204" pitchFamily="34" charset="0"/>
              </a:rPr>
              <a:t>Spiritual Gifts are Given by God, meant for the Body, and Wasted when Withheld</a:t>
            </a:r>
            <a:endParaRPr lang="en-US" sz="9600" b="1" dirty="0">
              <a:solidFill>
                <a:srgbClr val="C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7713019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66B2A-8955-41C5-7571-4D04B0D64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AF0E6-424E-B939-0A09-1EFD606D1062}"/>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Exodus 31:1-11 (NASB)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BBDAF8E-0C02-E663-1F4B-987D4C61DA10}"/>
              </a:ext>
            </a:extLst>
          </p:cNvPr>
          <p:cNvSpPr>
            <a:spLocks noGrp="1"/>
          </p:cNvSpPr>
          <p:nvPr>
            <p:ph sz="quarter" idx="13"/>
          </p:nvPr>
        </p:nvSpPr>
        <p:spPr>
          <a:xfrm>
            <a:off x="0" y="1066800"/>
            <a:ext cx="12192000" cy="5791201"/>
          </a:xfrm>
        </p:spPr>
        <p:txBody>
          <a:bodyPr>
            <a:noAutofit/>
          </a:bodyPr>
          <a:lstStyle/>
          <a:p>
            <a:pPr marL="45720" indent="0">
              <a:buNone/>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so that he may work in all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kinds of</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craftsmanship.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behold, I Myself have appointed with him Oholiab, the son of Ahisamach, of the tribe of Dan; and in the hearts of all who are skillful I have put skill, </a:t>
            </a:r>
            <a:endParaRPr lang="en-US" sz="4800" dirty="0"/>
          </a:p>
        </p:txBody>
      </p:sp>
    </p:spTree>
    <p:extLst>
      <p:ext uri="{BB962C8B-B14F-4D97-AF65-F5344CB8AC3E}">
        <p14:creationId xmlns:p14="http://schemas.microsoft.com/office/powerpoint/2010/main" val="4096266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C5EF-70DA-4BDE-16ED-1E802F455C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F7D11-10A6-CA9A-4317-FE1610C5EE6D}"/>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Exodus 31:1-11 (NASB)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5143F01-632E-A502-DDB9-FDE2BF7B95AE}"/>
              </a:ext>
            </a:extLst>
          </p:cNvPr>
          <p:cNvSpPr>
            <a:spLocks noGrp="1"/>
          </p:cNvSpPr>
          <p:nvPr>
            <p:ph sz="quarter" idx="13"/>
          </p:nvPr>
        </p:nvSpPr>
        <p:spPr>
          <a:xfrm>
            <a:off x="0" y="1066800"/>
            <a:ext cx="12192000" cy="5791201"/>
          </a:xfrm>
        </p:spPr>
        <p:txBody>
          <a:bodyPr>
            <a:noAutofit/>
          </a:bodyPr>
          <a:lstStyle/>
          <a:p>
            <a:pPr marL="45720" indent="0">
              <a:buNone/>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so that they may make everything that I have commanded you: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tent of meeting, the ark of testimony, the atoning cover that is on it, and all the furniture of the tent,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table and its utensils, the pure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gold</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lampstand with all its utensils, </a:t>
            </a:r>
            <a:endParaRPr lang="en-US" sz="4800" dirty="0"/>
          </a:p>
        </p:txBody>
      </p:sp>
    </p:spTree>
    <p:extLst>
      <p:ext uri="{BB962C8B-B14F-4D97-AF65-F5344CB8AC3E}">
        <p14:creationId xmlns:p14="http://schemas.microsoft.com/office/powerpoint/2010/main" val="179613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612F3-86BD-65DC-5426-41E3594DD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B673D-BFAC-F8BC-26CE-4A5E2F2AE825}"/>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Exodus 31:1-11 (NASB)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945DA91-38FC-504A-4816-4AEE3E00B4B9}"/>
              </a:ext>
            </a:extLst>
          </p:cNvPr>
          <p:cNvSpPr>
            <a:spLocks noGrp="1"/>
          </p:cNvSpPr>
          <p:nvPr>
            <p:ph sz="quarter" idx="13"/>
          </p:nvPr>
        </p:nvSpPr>
        <p:spPr>
          <a:xfrm>
            <a:off x="0" y="1066800"/>
            <a:ext cx="12192000" cy="5791201"/>
          </a:xfrm>
        </p:spPr>
        <p:txBody>
          <a:bodyPr>
            <a:noAutofit/>
          </a:bodyPr>
          <a:lstStyle/>
          <a:p>
            <a:pPr marL="45720" indent="0">
              <a:buNone/>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the altar of incense,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altar of burnt offering with all its utensils, and the basin and its stand,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woven garments as well: the holy garments for Aaron the priest and the garments of his sons,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with which</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to carry out their priesthood; </a:t>
            </a:r>
            <a:endParaRPr lang="en-US" sz="4800" dirty="0"/>
          </a:p>
        </p:txBody>
      </p:sp>
    </p:spTree>
    <p:extLst>
      <p:ext uri="{BB962C8B-B14F-4D97-AF65-F5344CB8AC3E}">
        <p14:creationId xmlns:p14="http://schemas.microsoft.com/office/powerpoint/2010/main" val="2641610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77171-4E27-8704-FC44-8B26266B0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CE864-C3F4-03E9-F889-B528EC36ACD6}"/>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Exodus 31:1-11 (NASB)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A8FF2AF-D8E1-4389-CF6C-0BF3CEA2FE47}"/>
              </a:ext>
            </a:extLst>
          </p:cNvPr>
          <p:cNvSpPr>
            <a:spLocks noGrp="1"/>
          </p:cNvSpPr>
          <p:nvPr>
            <p:ph sz="quarter" idx="13"/>
          </p:nvPr>
        </p:nvSpPr>
        <p:spPr>
          <a:xfrm>
            <a:off x="0" y="1066800"/>
            <a:ext cx="12192000" cy="5791201"/>
          </a:xfrm>
        </p:spPr>
        <p:txBody>
          <a:bodyPr>
            <a:noAutofit/>
          </a:bodyPr>
          <a:lstStyle/>
          <a:p>
            <a:pPr marL="45720" indent="0">
              <a:buNone/>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11</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anointing oil also, and the fragrant incense for the Holy Place, they are to make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them</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according to everything that I have commanded you."</a:t>
            </a:r>
            <a:endParaRPr lang="en-US" sz="4800" dirty="0"/>
          </a:p>
        </p:txBody>
      </p:sp>
    </p:spTree>
    <p:extLst>
      <p:ext uri="{BB962C8B-B14F-4D97-AF65-F5344CB8AC3E}">
        <p14:creationId xmlns:p14="http://schemas.microsoft.com/office/powerpoint/2010/main" val="4105379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lgn="ctr">
              <a:buNone/>
            </a:pPr>
            <a:r>
              <a:rPr lang="en-US" sz="9600" b="1" dirty="0">
                <a:solidFill>
                  <a:srgbClr val="C00000"/>
                </a:solidFill>
                <a:effectLst>
                  <a:outerShdw blurRad="38100" dist="38100" dir="2700000" algn="tl">
                    <a:srgbClr val="000000">
                      <a:alpha val="43137"/>
                    </a:srgbClr>
                  </a:outerShdw>
                </a:effectLst>
                <a:latin typeface="Calibri" panose="020F0502020204030204" pitchFamily="34" charset="0"/>
              </a:rPr>
              <a:t>Spiritual Gifts are Given by God, meant for the Body, and Wasted when Withheld</a:t>
            </a:r>
            <a:endParaRPr lang="en-US" sz="9600" b="1" dirty="0">
              <a:solidFill>
                <a:srgbClr val="C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42234231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981200"/>
            <a:ext cx="12192000" cy="4839730"/>
          </a:xfrm>
        </p:spPr>
        <p:txBody>
          <a:bodyPr>
            <a:noAutofit/>
          </a:bodyPr>
          <a:lstStyle/>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Spiritual Gifts Are Given by God to Build His Dwelling</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Spiritual Gifts Are Given to Every Believer to Build Christ’s Body</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Spiritual Gifts Strengthen the Church Only When They Are Used</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Spiritual Gifts Bring Consequences When They Are Neglected</a:t>
            </a:r>
          </a:p>
        </p:txBody>
      </p:sp>
      <p:sp>
        <p:nvSpPr>
          <p:cNvPr id="4" name="Title 3"/>
          <p:cNvSpPr>
            <a:spLocks noGrp="1"/>
          </p:cNvSpPr>
          <p:nvPr>
            <p:ph type="title"/>
          </p:nvPr>
        </p:nvSpPr>
        <p:spPr>
          <a:xfrm>
            <a:off x="0" y="0"/>
            <a:ext cx="12192000" cy="18288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God Never Calls Without Equipping</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29</TotalTime>
  <Words>1225</Words>
  <Application>Microsoft Office PowerPoint</Application>
  <PresentationFormat>Widescreen</PresentationFormat>
  <Paragraphs>92</Paragraphs>
  <Slides>36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Calibri</vt:lpstr>
      <vt:lpstr>Franklin Gothic Medium</vt:lpstr>
      <vt:lpstr>Georgia</vt:lpstr>
      <vt:lpstr>Helvetica Neue</vt:lpstr>
      <vt:lpstr>Trebuchet MS</vt:lpstr>
      <vt:lpstr>Wingdings</vt:lpstr>
      <vt:lpstr>Wingdings 2</vt:lpstr>
      <vt:lpstr>Slipstream</vt:lpstr>
      <vt:lpstr>Gifted to Build</vt:lpstr>
      <vt:lpstr>Exodus 31:1-11 (NASB)</vt:lpstr>
      <vt:lpstr>Exodus 31:1-11 (NASB)</vt:lpstr>
      <vt:lpstr>Exodus 31:1-11 (NASB)</vt:lpstr>
      <vt:lpstr>Exodus 31:1-11 (NASB)</vt:lpstr>
      <vt:lpstr>Exodus 31:1-11 (NASB)</vt:lpstr>
      <vt:lpstr>Exodus 31:1-11 (NASB)</vt:lpstr>
      <vt:lpstr>PowerPoint Presentation</vt:lpstr>
      <vt:lpstr>God Never Calls Without Equipping</vt:lpstr>
      <vt:lpstr>Point #1:  Spiritual Gifts Are Given by God to Build His Dwelling</vt:lpstr>
      <vt:lpstr>Hebrews 13:8 (NASB)</vt:lpstr>
      <vt:lpstr>James 1:17 (NASB)</vt:lpstr>
      <vt:lpstr>Ephesians 2:22 (NKJV)</vt:lpstr>
      <vt:lpstr>PowerPoint Presentation</vt:lpstr>
      <vt:lpstr>Point #2:  Spiritual Gifts Are Given to Every Believer to Build Christ’s Body</vt:lpstr>
      <vt:lpstr>Romans 12:6-8 (NLT)</vt:lpstr>
      <vt:lpstr>Romans 12:6-8 (NLT)</vt:lpstr>
      <vt:lpstr>Romans 12:6-8 (NLT)</vt:lpstr>
      <vt:lpstr>Spiritual Gifts Are categorized as follows:</vt:lpstr>
      <vt:lpstr>Ephesians 4:16 (NASB)</vt:lpstr>
      <vt:lpstr>PowerPoint Presentation</vt:lpstr>
      <vt:lpstr>Point #3:  Spiritual Gifts Strengthen the Church Only When They Are Used</vt:lpstr>
      <vt:lpstr>Romans 12:4-5 (NLT)</vt:lpstr>
      <vt:lpstr>Psalms 127:1 (NKJV)</vt:lpstr>
      <vt:lpstr>PowerPoint Presentation</vt:lpstr>
      <vt:lpstr>Point #4:  Spiritual Gifts Bring Consequences When They Are Neglected</vt:lpstr>
      <vt:lpstr>I Timothy 4:14 (NASB)</vt:lpstr>
      <vt:lpstr>I Corinthians 3:16-17 (NASB)</vt:lpstr>
      <vt:lpstr>Matthew 5:14-16 (KJV)</vt:lpstr>
      <vt:lpstr>Matthew 5:14-16 (KJV)</vt:lpstr>
      <vt:lpstr>PowerPoint Presentation</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Church of Christ Eloy</dc:creator>
  <cp:lastModifiedBy>Church of Christ Eloy</cp:lastModifiedBy>
  <cp:revision>2</cp:revision>
  <dcterms:created xsi:type="dcterms:W3CDTF">2026-03-08T14:06:12Z</dcterms:created>
  <dcterms:modified xsi:type="dcterms:W3CDTF">2026-03-08T14:36:10Z</dcterms:modified>
</cp:coreProperties>
</file>